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92" r:id="rId1"/>
  </p:sldMasterIdLst>
  <p:notesMasterIdLst>
    <p:notesMasterId r:id="rId15"/>
  </p:notesMasterIdLst>
  <p:handoutMasterIdLst>
    <p:handoutMasterId r:id="rId16"/>
  </p:handoutMasterIdLst>
  <p:sldIdLst>
    <p:sldId id="397" r:id="rId2"/>
    <p:sldId id="474" r:id="rId3"/>
    <p:sldId id="459" r:id="rId4"/>
    <p:sldId id="586" r:id="rId5"/>
    <p:sldId id="585" r:id="rId6"/>
    <p:sldId id="587" r:id="rId7"/>
    <p:sldId id="471" r:id="rId8"/>
    <p:sldId id="473" r:id="rId9"/>
    <p:sldId id="468" r:id="rId10"/>
    <p:sldId id="475" r:id="rId11"/>
    <p:sldId id="480" r:id="rId12"/>
    <p:sldId id="497" r:id="rId13"/>
    <p:sldId id="503" r:id="rId1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406AB4"/>
    <a:srgbClr val="011251"/>
    <a:srgbClr val="3333FF"/>
    <a:srgbClr val="0099FF"/>
    <a:srgbClr val="FF3300"/>
    <a:srgbClr val="FF6600"/>
    <a:srgbClr val="FF0066"/>
    <a:srgbClr val="FF505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9" autoAdjust="0"/>
    <p:restoredTop sz="93284" autoAdjust="0"/>
  </p:normalViewPr>
  <p:slideViewPr>
    <p:cSldViewPr>
      <p:cViewPr>
        <p:scale>
          <a:sx n="125" d="100"/>
          <a:sy n="125" d="100"/>
        </p:scale>
        <p:origin x="-1872" y="-80"/>
      </p:cViewPr>
      <p:guideLst>
        <p:guide orient="horz" pos="2704"/>
        <p:guide pos="5465"/>
      </p:guideLst>
    </p:cSldViewPr>
  </p:slideViewPr>
  <p:outlineViewPr>
    <p:cViewPr>
      <p:scale>
        <a:sx n="33" d="100"/>
        <a:sy n="33" d="100"/>
      </p:scale>
      <p:origin x="0" y="240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60"/>
    </p:cViewPr>
  </p:sorterViewPr>
  <p:notesViewPr>
    <p:cSldViewPr>
      <p:cViewPr varScale="1">
        <p:scale>
          <a:sx n="41" d="100"/>
          <a:sy n="41" d="100"/>
        </p:scale>
        <p:origin x="-1476" y="-72"/>
      </p:cViewPr>
      <p:guideLst>
        <p:guide orient="horz" pos="3224"/>
        <p:guide pos="2236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2" tIns="47526" rIns="95052" bIns="4752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498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2" tIns="47526" rIns="95052" bIns="4752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22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2" tIns="47526" rIns="95052" bIns="4752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22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2" tIns="47526" rIns="95052" bIns="47526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6BE42897-1F6D-F94F-A1C0-EBF6C9A6DF60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7784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2" tIns="47526" rIns="95052" bIns="4752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4987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2" tIns="47526" rIns="95052" bIns="4752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9938"/>
            <a:ext cx="5116513" cy="3836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2" tIns="47526" rIns="95052" bIns="475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Fare clic per modificare gli stili del testo dello schema</a:t>
            </a:r>
          </a:p>
          <a:p>
            <a:pPr lvl="1"/>
            <a:r>
              <a:rPr lang="en-GB" noProof="0" smtClean="0"/>
              <a:t>Secondo livello</a:t>
            </a:r>
          </a:p>
          <a:p>
            <a:pPr lvl="2"/>
            <a:r>
              <a:rPr lang="en-GB" noProof="0" smtClean="0"/>
              <a:t>Terzo livello</a:t>
            </a:r>
          </a:p>
          <a:p>
            <a:pPr lvl="3"/>
            <a:r>
              <a:rPr lang="en-GB" noProof="0" smtClean="0"/>
              <a:t>Quarto livello</a:t>
            </a:r>
          </a:p>
          <a:p>
            <a:pPr lvl="4"/>
            <a:r>
              <a:rPr lang="en-GB" noProof="0" smtClean="0"/>
              <a:t>Quinto livello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025"/>
            <a:ext cx="307498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2" tIns="47526" rIns="95052" bIns="4752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5025"/>
            <a:ext cx="3074987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2" tIns="47526" rIns="95052" bIns="47526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3412713C-A7E2-1246-9444-3B1D9715DC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0549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0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it-IT">
              <a:latin typeface="Times New Roman" charset="0"/>
            </a:endParaRPr>
          </a:p>
        </p:txBody>
      </p:sp>
      <p:sp>
        <p:nvSpPr>
          <p:cNvPr id="7171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B2E5A49-B19B-F245-8FDE-63EEF056B348}" type="slidenum">
              <a:rPr lang="en-GB" sz="1200"/>
              <a:pPr eaLnBrk="1" hangingPunct="1"/>
              <a:t>0</a:t>
            </a:fld>
            <a:endParaRPr lang="en-GB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03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06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437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66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71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116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47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505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505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12713C-A7E2-1246-9444-3B1D9715DC67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1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70709"/>
            <a:ext cx="9144000" cy="1741606"/>
          </a:xfrm>
        </p:spPr>
        <p:txBody>
          <a:bodyPr/>
          <a:lstStyle/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79965"/>
            <a:ext cx="6400800" cy="1138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9DAE-68A2-E14F-8824-555F3712DD6E}" type="datetime1">
              <a:rPr lang="en-US" smtClean="0"/>
              <a:t>10/06/15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pic>
        <p:nvPicPr>
          <p:cNvPr id="7" name="Picture 10" descr="head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1387475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8" name="Picture 7" descr="hp_ict_3-36d6b755ed4f773083f7816f3953b665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8" b="45247"/>
          <a:stretch/>
        </p:blipFill>
        <p:spPr>
          <a:xfrm>
            <a:off x="6619309" y="1393535"/>
            <a:ext cx="2522420" cy="960125"/>
          </a:xfrm>
          <a:prstGeom prst="rect">
            <a:avLst/>
          </a:prstGeom>
        </p:spPr>
      </p:pic>
      <p:pic>
        <p:nvPicPr>
          <p:cNvPr id="9" name="Picture 2" descr="nero_2r_uni copia"/>
          <p:cNvPicPr>
            <a:picLocks noChangeAspect="1" noChangeArrowheads="1"/>
          </p:cNvPicPr>
          <p:nvPr userDrawn="1"/>
        </p:nvPicPr>
        <p:blipFill rotWithShape="1">
          <a:blip r:embed="rId4" cstate="print"/>
          <a:srcRect r="2391" b="13962"/>
          <a:stretch/>
        </p:blipFill>
        <p:spPr bwMode="auto">
          <a:xfrm>
            <a:off x="0" y="1393535"/>
            <a:ext cx="3400478" cy="8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938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BDAB-852F-2841-8E95-FE41D93B139E}" type="datetime1">
              <a:rPr lang="en-US" smtClean="0"/>
              <a:t>10/06/15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1165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100-CB52-3542-BF52-9829B654E6D9}" type="datetime1">
              <a:rPr lang="en-US" smtClean="0"/>
              <a:t>10/06/15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9190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575"/>
            <a:ext cx="8229600" cy="638583"/>
          </a:xfrm>
        </p:spPr>
        <p:txBody>
          <a:bodyPr/>
          <a:lstStyle/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6DC3B482-03C4-3E4C-9BD9-F81A2D764053}" type="datetime1">
              <a:rPr lang="en-US" smtClean="0"/>
              <a:t>10/06/15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929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59A5-C419-9347-BD76-15524F51D96E}" type="datetime1">
              <a:rPr lang="en-US" smtClean="0"/>
              <a:t>10/06/15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817461"/>
            <a:ext cx="9144000" cy="3072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endParaRPr lang="en-US" sz="2400" b="0" i="0" dirty="0" smtClean="0">
              <a:solidFill>
                <a:srgbClr val="1F497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erlin Sans FB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284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C2240-9D57-6C41-8EA2-A08AEEBBAEE3}" type="datetime1">
              <a:rPr lang="en-US" smtClean="0"/>
              <a:t>10/06/15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323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619F-A6FF-8A4A-BB66-737AF835979B}" type="datetime1">
              <a:rPr lang="en-US" smtClean="0"/>
              <a:t>10/06/15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4718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94711-E8DF-3D49-90FB-D5F9AF1F6445}" type="datetime1">
              <a:rPr lang="en-US" smtClean="0"/>
              <a:t>10/06/15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994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6454-54E1-FA42-94EB-2BD2C0812C22}" type="datetime1">
              <a:rPr lang="en-US" smtClean="0"/>
              <a:t>10/06/15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0289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E090-5004-4447-A70A-79273E56860E}" type="datetime1">
              <a:rPr lang="en-US" smtClean="0"/>
              <a:t>10/06/15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632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1584-E78C-3748-B6BF-BBB466DCAFA1}" type="datetime1">
              <a:rPr lang="en-US" smtClean="0"/>
              <a:t>10/06/15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394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4575"/>
            <a:ext cx="8229600" cy="638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  <a:p>
            <a:pPr lvl="1"/>
            <a:r>
              <a:rPr lang="it-IT" dirty="0" smtClean="0"/>
              <a:t>Second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2"/>
            <a:r>
              <a:rPr lang="it-IT" dirty="0" smtClean="0"/>
              <a:t>Third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3"/>
            <a:r>
              <a:rPr lang="it-IT" dirty="0" err="1" smtClean="0"/>
              <a:t>Fourth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4"/>
            <a:r>
              <a:rPr lang="it-IT" dirty="0" err="1" smtClean="0"/>
              <a:t>Fifth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7DF2ADC6-AD53-5B4D-8B90-726DAF97A030}" type="datetime1">
              <a:rPr lang="en-US" smtClean="0"/>
              <a:t>10/06/15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16 April 2015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smtClean="0"/>
          </a:p>
          <a:p>
            <a:pPr>
              <a:defRPr/>
            </a:pPr>
            <a:fld id="{C4A039A1-3F81-524E-A548-54286A69E61F}" type="slidenum">
              <a:rPr lang="en-US" sz="1600" smtClean="0"/>
              <a:pPr>
                <a:defRPr/>
              </a:pPr>
              <a:t>‹#›</a:t>
            </a:fld>
            <a:endParaRPr lang="en-US" sz="160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0" y="932675"/>
            <a:ext cx="9144000" cy="11521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endParaRPr lang="en-US" sz="2400" b="0" i="0" dirty="0" smtClean="0">
              <a:solidFill>
                <a:srgbClr val="1F497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erlin Sans FB" pitchFamily="34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707923" y="65649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01388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gif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e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1.wdp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7450" y="6309375"/>
            <a:ext cx="2265895" cy="422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Socially aware motion planning of assistive robots in crowded environments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Alessio Colombo</a:t>
            </a:r>
          </a:p>
          <a:p>
            <a:r>
              <a:rPr lang="en-US" dirty="0" smtClean="0"/>
              <a:t>DISI – University of Trento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07037" y="271874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Subtitle 13"/>
          <p:cNvSpPr txBox="1">
            <a:spLocks/>
          </p:cNvSpPr>
          <p:nvPr/>
        </p:nvSpPr>
        <p:spPr>
          <a:xfrm>
            <a:off x="11939" y="5925325"/>
            <a:ext cx="6400800" cy="4468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Advisor: Prof. Luigi </a:t>
            </a:r>
            <a:r>
              <a:rPr lang="en-US" sz="2400" dirty="0" err="1" smtClean="0">
                <a:solidFill>
                  <a:schemeClr val="tx1"/>
                </a:solidFill>
              </a:rPr>
              <a:t>Palopoli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2" name="TextBox 1"/>
          <p:cNvSpPr txBox="1"/>
          <p:nvPr/>
        </p:nvSpPr>
        <p:spPr>
          <a:xfrm>
            <a:off x="1330960" y="2082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en-US" sz="22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07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 “</a:t>
            </a:r>
            <a:r>
              <a:rPr lang="en-US" dirty="0" smtClean="0">
                <a:solidFill>
                  <a:srgbClr val="FF0000"/>
                </a:solidFill>
              </a:rPr>
              <a:t>cognitive engine</a:t>
            </a:r>
            <a:r>
              <a:rPr lang="en-US" dirty="0" smtClean="0"/>
              <a:t>”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i</a:t>
            </a:r>
            <a:r>
              <a:rPr lang="en-US" dirty="0" smtClean="0"/>
              <a:t>s a set of decision algorithms:</a:t>
            </a:r>
          </a:p>
          <a:p>
            <a:pPr>
              <a:buClr>
                <a:schemeClr val="tx2"/>
              </a:buClr>
            </a:pPr>
            <a:r>
              <a:rPr lang="en-US" dirty="0" smtClean="0">
                <a:solidFill>
                  <a:srgbClr val="FF0000"/>
                </a:solidFill>
              </a:rPr>
              <a:t>Uses</a:t>
            </a:r>
            <a:r>
              <a:rPr lang="en-US" dirty="0" smtClean="0"/>
              <a:t> onboard and environmental </a:t>
            </a:r>
            <a:r>
              <a:rPr lang="en-US" dirty="0" smtClean="0">
                <a:solidFill>
                  <a:srgbClr val="FF0000"/>
                </a:solidFill>
              </a:rPr>
              <a:t>sensors</a:t>
            </a:r>
          </a:p>
          <a:p>
            <a:pPr>
              <a:buClr>
                <a:schemeClr val="tx2"/>
              </a:buClr>
            </a:pPr>
            <a:r>
              <a:rPr lang="en-US" dirty="0" smtClean="0">
                <a:solidFill>
                  <a:srgbClr val="FF0000"/>
                </a:solidFill>
              </a:rPr>
              <a:t>Suggests</a:t>
            </a:r>
            <a:r>
              <a:rPr lang="en-US" dirty="0" smtClean="0"/>
              <a:t> the user the </a:t>
            </a:r>
            <a:r>
              <a:rPr lang="en-US" dirty="0" smtClean="0">
                <a:solidFill>
                  <a:srgbClr val="FF0000"/>
                </a:solidFill>
              </a:rPr>
              <a:t>best path </a:t>
            </a:r>
            <a:r>
              <a:rPr lang="en-US" dirty="0" smtClean="0"/>
              <a:t>towards her goals, knowing the state of the environment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Two-level hierarchical approach combining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long term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short term</a:t>
            </a:r>
            <a:r>
              <a:rPr lang="en-US" dirty="0" smtClean="0"/>
              <a:t> planners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 smtClean="0"/>
          </a:p>
          <a:p>
            <a:fld id="{C4A039A1-3F81-524E-A548-54286A69E61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Down Arrow 6"/>
          <p:cNvSpPr/>
          <p:nvPr/>
        </p:nvSpPr>
        <p:spPr bwMode="auto">
          <a:xfrm>
            <a:off x="4303166" y="4043480"/>
            <a:ext cx="537670" cy="1142618"/>
          </a:xfrm>
          <a:prstGeom prst="down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endParaRPr lang="en-US" sz="2400" b="0" i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erlin Sans FB" pitchFamily="34" charset="0"/>
              <a:ea typeface="+mn-ea"/>
              <a:cs typeface="+mn-cs"/>
            </a:endParaRPr>
          </a:p>
        </p:txBody>
      </p:sp>
      <p:pic>
        <p:nvPicPr>
          <p:cNvPr id="12" name="Picture 11" descr="definitio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t="1" b="44607"/>
          <a:stretch/>
        </p:blipFill>
        <p:spPr>
          <a:xfrm>
            <a:off x="7221945" y="1461284"/>
            <a:ext cx="1861272" cy="853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screenshot_13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" t="189" r="-75" b="554"/>
          <a:stretch/>
        </p:blipFill>
        <p:spPr>
          <a:xfrm>
            <a:off x="542898" y="1736086"/>
            <a:ext cx="8015038" cy="4165620"/>
          </a:xfrm>
          <a:prstGeom prst="rect">
            <a:avLst/>
          </a:prstGeom>
          <a:ln w="76200" cmpd="sng"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02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b="1" dirty="0" smtClean="0"/>
              <a:t>Motivations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Cognitive engine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Long term planner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Identification of human models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Short term planner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Experiments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Conclusions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 smtClean="0"/>
          </a:p>
          <a:p>
            <a:fld id="{FE4CB498-4684-E541-B41D-107CDB10C7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9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 term planner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Based on Dijkstra’s algorithm</a:t>
            </a:r>
          </a:p>
          <a:p>
            <a:r>
              <a:rPr lang="en-US" dirty="0" smtClean="0"/>
              <a:t>Weights: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 smtClean="0"/>
          </a:p>
          <a:p>
            <a:fld id="{C4A039A1-3F81-524E-A548-54286A69E61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 descr="screenshot_1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95" y="4003847"/>
            <a:ext cx="3216282" cy="575699"/>
          </a:xfrm>
          <a:prstGeom prst="rect">
            <a:avLst/>
          </a:prstGeom>
        </p:spPr>
      </p:pic>
      <p:pic>
        <p:nvPicPr>
          <p:cNvPr id="13" name="Picture 12" descr="screenshot_1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25" y="2353660"/>
            <a:ext cx="2452784" cy="349855"/>
          </a:xfrm>
          <a:prstGeom prst="rect">
            <a:avLst/>
          </a:prstGeom>
        </p:spPr>
      </p:pic>
      <p:pic>
        <p:nvPicPr>
          <p:cNvPr id="41" name="Picture 40" descr="Dijkstra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95" y="1830909"/>
            <a:ext cx="3084337" cy="2419515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3189997" y="2805888"/>
            <a:ext cx="2484123" cy="1142654"/>
            <a:chOff x="3189997" y="3305982"/>
            <a:chExt cx="2484123" cy="1142654"/>
          </a:xfrm>
        </p:grpSpPr>
        <p:pic>
          <p:nvPicPr>
            <p:cNvPr id="17" name="Picture 16" descr="screenshot_14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065" y="3624358"/>
              <a:ext cx="2073870" cy="293777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3189997" y="3305982"/>
              <a:ext cx="2484123" cy="1142654"/>
              <a:chOff x="3458832" y="3106866"/>
              <a:chExt cx="2484123" cy="114265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3458832" y="3728753"/>
                <a:ext cx="1151573" cy="52076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3803900" y="3728750"/>
                <a:ext cx="2139055" cy="95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/>
              <p:cNvSpPr/>
              <p:nvPr/>
            </p:nvSpPr>
            <p:spPr>
              <a:xfrm>
                <a:off x="4013340" y="3106866"/>
                <a:ext cx="17347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600" dirty="0" smtClean="0">
                    <a:solidFill>
                      <a:schemeClr val="tx2"/>
                    </a:solidFill>
                    <a:latin typeface="+mn-lt"/>
                  </a:rPr>
                  <a:t>Euclidean distance</a:t>
                </a:r>
                <a:endParaRPr lang="en-US" sz="1600" dirty="0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93095" y="2782377"/>
            <a:ext cx="2142028" cy="1167947"/>
            <a:chOff x="961930" y="3083355"/>
            <a:chExt cx="2142028" cy="1167947"/>
          </a:xfrm>
        </p:grpSpPr>
        <p:pic>
          <p:nvPicPr>
            <p:cNvPr id="16" name="Picture 15" descr="screenshot_14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336" y="3421510"/>
              <a:ext cx="2103622" cy="301241"/>
            </a:xfrm>
            <a:prstGeom prst="rect">
              <a:avLst/>
            </a:prstGeom>
          </p:spPr>
        </p:pic>
        <p:cxnSp>
          <p:nvCxnSpPr>
            <p:cNvPr id="22" name="Straight Connector 21"/>
            <p:cNvCxnSpPr>
              <a:endCxn id="16" idx="2"/>
            </p:cNvCxnSpPr>
            <p:nvPr/>
          </p:nvCxnSpPr>
          <p:spPr>
            <a:xfrm flipH="1" flipV="1">
              <a:off x="2052147" y="3722751"/>
              <a:ext cx="788028" cy="52855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961930" y="3728750"/>
              <a:ext cx="2139055" cy="95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1483835" y="3083355"/>
              <a:ext cx="1133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>
                <a:buNone/>
              </a:pP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Constraints</a:t>
              </a:r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768435" y="4581150"/>
            <a:ext cx="1640743" cy="1112916"/>
            <a:chOff x="1768435" y="5081244"/>
            <a:chExt cx="1640743" cy="1112916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768435" y="5584839"/>
              <a:ext cx="1640743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1768435" y="5081244"/>
              <a:ext cx="1613311" cy="1112916"/>
              <a:chOff x="2037270" y="4882128"/>
              <a:chExt cx="1613311" cy="1112916"/>
            </a:xfrm>
          </p:grpSpPr>
          <p:pic>
            <p:nvPicPr>
              <p:cNvPr id="18" name="Picture 17" descr="screenshot_14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7270" y="5456975"/>
                <a:ext cx="1613311" cy="299836"/>
              </a:xfrm>
              <a:prstGeom prst="rect">
                <a:avLst/>
              </a:prstGeom>
            </p:spPr>
          </p:pic>
          <p:cxnSp>
            <p:nvCxnSpPr>
              <p:cNvPr id="35" name="Straight Connector 34"/>
              <p:cNvCxnSpPr/>
              <p:nvPr/>
            </p:nvCxnSpPr>
            <p:spPr>
              <a:xfrm flipH="1">
                <a:off x="2805370" y="4882128"/>
                <a:ext cx="455991" cy="50004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2306105" y="5656490"/>
                <a:ext cx="10782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600" dirty="0" smtClean="0">
                    <a:solidFill>
                      <a:schemeClr val="tx2"/>
                    </a:solidFill>
                    <a:latin typeface="+mn-lt"/>
                  </a:rPr>
                  <a:t>Heat maps</a:t>
                </a:r>
                <a:endParaRPr lang="en-US" sz="1600" dirty="0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</p:grpSp>
      <p:sp>
        <p:nvSpPr>
          <p:cNvPr id="61" name="Rectangle 60"/>
          <p:cNvSpPr/>
          <p:nvPr/>
        </p:nvSpPr>
        <p:spPr>
          <a:xfrm>
            <a:off x="6530655" y="4250424"/>
            <a:ext cx="22749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Animation courtesy of Wikipedia.com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582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 term planner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83635" cy="4824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Implementation:</a:t>
            </a:r>
          </a:p>
          <a:p>
            <a:r>
              <a:rPr lang="en-US" dirty="0" smtClean="0"/>
              <a:t>MATLAB map designer</a:t>
            </a:r>
          </a:p>
          <a:p>
            <a:r>
              <a:rPr lang="en-US" dirty="0" smtClean="0"/>
              <a:t>MATLAB + Java simulator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 smtClean="0"/>
          </a:p>
          <a:p>
            <a:fld id="{C4A039A1-3F81-524E-A548-54286A69E61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 descr="map_designer_qt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22" y="4008657"/>
            <a:ext cx="4045589" cy="2223908"/>
          </a:xfrm>
          <a:prstGeom prst="rect">
            <a:avLst/>
          </a:prstGeom>
        </p:spPr>
      </p:pic>
      <p:pic>
        <p:nvPicPr>
          <p:cNvPr id="13" name="Picture 12" descr="map_design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7" b="28636"/>
          <a:stretch/>
        </p:blipFill>
        <p:spPr>
          <a:xfrm>
            <a:off x="5290036" y="1470345"/>
            <a:ext cx="3857145" cy="231797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616285" y="4312315"/>
            <a:ext cx="4224550" cy="1305770"/>
          </a:xfrm>
          <a:prstGeom prst="roundRect">
            <a:avLst/>
          </a:prstGeom>
          <a:solidFill>
            <a:schemeClr val="bg1">
              <a:alpha val="89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Test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and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validate</a:t>
            </a:r>
            <a:r>
              <a:rPr lang="en-US" dirty="0">
                <a:latin typeface="+mn-lt"/>
              </a:rPr>
              <a:t> algorithm by means of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simulations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796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Motivations</a:t>
            </a:r>
          </a:p>
          <a:p>
            <a:r>
              <a:rPr lang="en-US" dirty="0" smtClean="0"/>
              <a:t>Cognitive engine</a:t>
            </a:r>
          </a:p>
          <a:p>
            <a:pPr lvl="1"/>
            <a:r>
              <a:rPr lang="en-US" dirty="0" smtClean="0"/>
              <a:t>Long term planner</a:t>
            </a:r>
          </a:p>
          <a:p>
            <a:pPr lvl="1"/>
            <a:r>
              <a:rPr lang="en-US" dirty="0"/>
              <a:t>Identification of human models</a:t>
            </a:r>
          </a:p>
          <a:p>
            <a:pPr lvl="1"/>
            <a:r>
              <a:rPr lang="en-US" dirty="0" smtClean="0"/>
              <a:t>Short term planner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smtClean="0"/>
          </a:p>
          <a:p>
            <a:fld id="{FE4CB498-4684-E541-B41D-107CDB10C75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Motivations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Cognitive engine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Long term planner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Identification of human models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Short term planner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Experiments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Conclusions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 smtClean="0"/>
          </a:p>
          <a:p>
            <a:fld id="{FE4CB498-4684-E541-B41D-107CDB10C75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 smtClean="0"/>
          </a:p>
          <a:p>
            <a:fld id="{C4A039A1-3F81-524E-A548-54286A69E61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56" y="6117350"/>
            <a:ext cx="53401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+mn-lt"/>
                <a:cs typeface="Arial"/>
              </a:rPr>
              <a:t>Source</a:t>
            </a:r>
            <a:r>
              <a:rPr lang="en-US" sz="1100" dirty="0">
                <a:latin typeface="+mn-lt"/>
                <a:cs typeface="Arial"/>
              </a:rPr>
              <a:t>: http://www.edf-feph.org/Page_Generale.asp?DocID=12534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6715" y="4926795"/>
            <a:ext cx="756398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+mn-lt"/>
              </a:rPr>
              <a:t>This is over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15%</a:t>
            </a:r>
            <a:r>
              <a:rPr lang="en-US" sz="3200" dirty="0">
                <a:solidFill>
                  <a:schemeClr val="tx2"/>
                </a:solidFill>
                <a:latin typeface="+mn-lt"/>
              </a:rPr>
              <a:t> of the whole </a:t>
            </a:r>
            <a:r>
              <a:rPr lang="en-US" sz="3200" dirty="0" smtClean="0">
                <a:solidFill>
                  <a:schemeClr val="tx2"/>
                </a:solidFill>
                <a:latin typeface="+mn-lt"/>
              </a:rPr>
              <a:t>population</a:t>
            </a:r>
            <a:endParaRPr lang="en-US" sz="3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2665" y="1885976"/>
            <a:ext cx="8333886" cy="115897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+mn-lt"/>
              </a:rPr>
              <a:t>In Europe there are more than </a:t>
            </a:r>
            <a:r>
              <a:rPr lang="en-US" sz="3200" dirty="0" smtClean="0">
                <a:solidFill>
                  <a:srgbClr val="FF0000"/>
                </a:solidFill>
                <a:latin typeface="+mn-lt"/>
              </a:rPr>
              <a:t>80 million</a:t>
            </a:r>
            <a:r>
              <a:rPr lang="en-US" sz="3200" dirty="0" smtClean="0">
                <a:solidFill>
                  <a:schemeClr val="tx2"/>
                </a:solidFill>
                <a:latin typeface="+mn-lt"/>
              </a:rPr>
              <a:t> people with </a:t>
            </a:r>
            <a:r>
              <a:rPr lang="en-US" sz="3200" dirty="0" smtClean="0">
                <a:solidFill>
                  <a:srgbClr val="FF0000"/>
                </a:solidFill>
                <a:latin typeface="+mn-lt"/>
              </a:rPr>
              <a:t>disabilities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8615" y="3352190"/>
            <a:ext cx="2112275" cy="1124413"/>
            <a:chOff x="155425" y="3763977"/>
            <a:chExt cx="2112275" cy="1124413"/>
          </a:xfrm>
        </p:grpSpPr>
        <p:grpSp>
          <p:nvGrpSpPr>
            <p:cNvPr id="7" name="Group 6"/>
            <p:cNvGrpSpPr/>
            <p:nvPr/>
          </p:nvGrpSpPr>
          <p:grpSpPr>
            <a:xfrm>
              <a:off x="566592" y="3763977"/>
              <a:ext cx="1289941" cy="654794"/>
              <a:chOff x="964846" y="4737606"/>
              <a:chExt cx="1289941" cy="654794"/>
            </a:xfrm>
          </p:grpSpPr>
          <p:pic>
            <p:nvPicPr>
              <p:cNvPr id="9" name="Picture 8" descr="55560-84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846" y="4737606"/>
                <a:ext cx="652885" cy="652885"/>
              </a:xfrm>
              <a:prstGeom prst="rect">
                <a:avLst/>
              </a:prstGeom>
            </p:spPr>
          </p:pic>
          <p:pic>
            <p:nvPicPr>
              <p:cNvPr id="12" name="Picture 11" descr="McLE5Exca.gi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90" t="9553" r="14301" b="12672"/>
              <a:stretch/>
            </p:blipFill>
            <p:spPr>
              <a:xfrm>
                <a:off x="1730030" y="4773175"/>
                <a:ext cx="524757" cy="619225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155425" y="4504340"/>
              <a:ext cx="2112275" cy="38405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Mobility impairments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306105" y="3435653"/>
            <a:ext cx="1929974" cy="1285150"/>
            <a:chOff x="2306105" y="3781298"/>
            <a:chExt cx="1929974" cy="1285150"/>
          </a:xfrm>
        </p:grpSpPr>
        <p:pic>
          <p:nvPicPr>
            <p:cNvPr id="14" name="Picture 13" descr="7208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611" y="3781298"/>
              <a:ext cx="620152" cy="62015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306105" y="4504340"/>
              <a:ext cx="1929974" cy="562108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 lnSpcReduction="10000"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Require assistance </a:t>
              </a:r>
            </a:p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of caregivers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49545" y="3476894"/>
            <a:ext cx="3149210" cy="1320719"/>
            <a:chOff x="4149545" y="3822539"/>
            <a:chExt cx="3149210" cy="1320719"/>
          </a:xfrm>
        </p:grpSpPr>
        <p:grpSp>
          <p:nvGrpSpPr>
            <p:cNvPr id="3" name="Group 2"/>
            <p:cNvGrpSpPr/>
            <p:nvPr/>
          </p:nvGrpSpPr>
          <p:grpSpPr>
            <a:xfrm>
              <a:off x="4994455" y="3822539"/>
              <a:ext cx="1459390" cy="537670"/>
              <a:chOff x="4495190" y="4811580"/>
              <a:chExt cx="1459390" cy="537670"/>
            </a:xfrm>
          </p:grpSpPr>
          <p:pic>
            <p:nvPicPr>
              <p:cNvPr id="10" name="Picture 9" descr="url.jp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971" b="37724"/>
              <a:stretch/>
            </p:blipFill>
            <p:spPr>
              <a:xfrm flipH="1">
                <a:off x="4495190" y="4965200"/>
                <a:ext cx="785346" cy="2688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6910" y="4811580"/>
                <a:ext cx="537670" cy="537670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4149545" y="4504340"/>
              <a:ext cx="3149210" cy="638918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Total or partial visual or hearing</a:t>
              </a:r>
            </a:p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impairments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98755" y="3460607"/>
            <a:ext cx="1766630" cy="1466188"/>
            <a:chOff x="7298755" y="3806252"/>
            <a:chExt cx="1766630" cy="1466188"/>
          </a:xfrm>
        </p:grpSpPr>
        <p:pic>
          <p:nvPicPr>
            <p:cNvPr id="13" name="Picture 12" descr="images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96948" y="3806252"/>
              <a:ext cx="570244" cy="57024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298755" y="4504340"/>
              <a:ext cx="1766630" cy="7681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Dementia</a:t>
              </a:r>
            </a:p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e.g.,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Alzheimer’s)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 smtClean="0"/>
          </a:p>
          <a:p>
            <a:fld id="{C4A039A1-3F81-524E-A548-54286A69E61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elderly-lady-walker-726698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96" y="1126561"/>
            <a:ext cx="1083241" cy="1624862"/>
          </a:xfrm>
          <a:prstGeom prst="rect">
            <a:avLst/>
          </a:prstGeom>
        </p:spPr>
      </p:pic>
      <p:pic>
        <p:nvPicPr>
          <p:cNvPr id="12" name="Picture 11" descr="url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1" t="12006" r="17350" b="13116"/>
          <a:stretch/>
        </p:blipFill>
        <p:spPr>
          <a:xfrm>
            <a:off x="5718727" y="1126561"/>
            <a:ext cx="1542228" cy="1624710"/>
          </a:xfrm>
          <a:prstGeom prst="rect">
            <a:avLst/>
          </a:prstGeom>
        </p:spPr>
      </p:pic>
      <p:pic>
        <p:nvPicPr>
          <p:cNvPr id="13" name="Picture 12" descr="person-labyrinth-maze-holding-help-sign-23724075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" b="10307"/>
          <a:stretch/>
        </p:blipFill>
        <p:spPr>
          <a:xfrm>
            <a:off x="309033" y="2958530"/>
            <a:ext cx="1514817" cy="1367119"/>
          </a:xfrm>
          <a:prstGeom prst="rect">
            <a:avLst/>
          </a:prstGeom>
        </p:spPr>
      </p:pic>
      <p:pic>
        <p:nvPicPr>
          <p:cNvPr id="14" name="Picture 13" descr="ElderlyCoupleShopping_LG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49" y="2955243"/>
            <a:ext cx="1831588" cy="137369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309033" y="1228500"/>
            <a:ext cx="4679999" cy="1420985"/>
          </a:xfrm>
          <a:prstGeom prst="roundRect">
            <a:avLst/>
          </a:prstGeom>
          <a:solidFill>
            <a:schemeClr val="bg1">
              <a:alpha val="89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r>
              <a:rPr lang="en-US" sz="3200" b="0" i="0" dirty="0" smtClean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The majority of them are </a:t>
            </a:r>
            <a:r>
              <a:rPr lang="en-US" sz="3200" b="0" i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elderly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2104083" y="2816381"/>
            <a:ext cx="4679999" cy="1651416"/>
          </a:xfrm>
          <a:prstGeom prst="roundRect">
            <a:avLst/>
          </a:prstGeom>
          <a:solidFill>
            <a:schemeClr val="bg1">
              <a:alpha val="89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Reduced abilities </a:t>
            </a:r>
            <a:r>
              <a:rPr lang="en-US" sz="3200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transform simple tasks in challenging ones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4164909" y="4617218"/>
            <a:ext cx="4679999" cy="1739180"/>
          </a:xfrm>
          <a:prstGeom prst="roundRect">
            <a:avLst/>
          </a:prstGeom>
          <a:solidFill>
            <a:schemeClr val="bg1">
              <a:alpha val="89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Isolation</a:t>
            </a:r>
            <a:r>
              <a:rPr lang="en-US" sz="3200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depression</a:t>
            </a:r>
            <a:r>
              <a:rPr lang="en-US" sz="3200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and </a:t>
            </a: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malnutrition</a:t>
            </a:r>
            <a:r>
              <a:rPr lang="en-US" sz="3200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are possible consequences</a:t>
            </a:r>
          </a:p>
        </p:txBody>
      </p:sp>
      <p:pic>
        <p:nvPicPr>
          <p:cNvPr id="23" name="Picture 22" descr="article-1352015-01835B1E00000578-805_634x378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918" b="-190"/>
          <a:stretch/>
        </p:blipFill>
        <p:spPr>
          <a:xfrm>
            <a:off x="309033" y="4592231"/>
            <a:ext cx="3010356" cy="178915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2412" y="6390569"/>
            <a:ext cx="8294873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+mn-lt"/>
              </a:rPr>
              <a:t>J</a:t>
            </a:r>
            <a:r>
              <a:rPr lang="en-US" sz="1100" dirty="0">
                <a:latin typeface="+mn-lt"/>
              </a:rPr>
              <a:t>. Van </a:t>
            </a:r>
            <a:r>
              <a:rPr lang="en-US" sz="1100" dirty="0" smtClean="0">
                <a:latin typeface="+mn-lt"/>
              </a:rPr>
              <a:t>Cauwenberg, et al</a:t>
            </a:r>
            <a:r>
              <a:rPr lang="en-US" sz="1100" dirty="0">
                <a:latin typeface="+mn-lt"/>
              </a:rPr>
              <a:t>., “</a:t>
            </a:r>
            <a:r>
              <a:rPr lang="en-US" sz="1100" b="1" dirty="0">
                <a:latin typeface="+mn-lt"/>
              </a:rPr>
              <a:t>Environmental factors influencing older adults’ walking for trans- portation: a study using walk-along </a:t>
            </a:r>
            <a:r>
              <a:rPr lang="en-US" sz="1100" b="1" dirty="0" smtClean="0">
                <a:latin typeface="+mn-lt"/>
              </a:rPr>
              <a:t>interviews</a:t>
            </a:r>
            <a:r>
              <a:rPr lang="en-US" sz="1100" dirty="0" smtClean="0">
                <a:latin typeface="+mn-lt"/>
              </a:rPr>
              <a:t>” </a:t>
            </a:r>
            <a:r>
              <a:rPr lang="en-US" sz="1100" dirty="0">
                <a:latin typeface="+mn-lt"/>
              </a:rPr>
              <a:t>Int J Behav Nutr Phys Act, vol. 9, no. 1, p. 85, 2012</a:t>
            </a:r>
            <a:endParaRPr lang="en-US" sz="11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405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c6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15" y="1129464"/>
            <a:ext cx="2094310" cy="118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270641" y="1239915"/>
            <a:ext cx="4954244" cy="1613010"/>
          </a:xfrm>
          <a:prstGeom prst="roundRect">
            <a:avLst/>
          </a:prstGeom>
          <a:solidFill>
            <a:schemeClr val="bg1">
              <a:alpha val="89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Physical activity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is proven to </a:t>
            </a:r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be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beneficial</a:t>
            </a:r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and </a:t>
            </a:r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can 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decelerate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the process of 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ageing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1852261" y="3083355"/>
            <a:ext cx="3264424" cy="1382580"/>
          </a:xfrm>
          <a:prstGeom prst="roundRect">
            <a:avLst/>
          </a:prstGeom>
          <a:solidFill>
            <a:schemeClr val="bg1">
              <a:alpha val="89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Assistive robots</a:t>
            </a:r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can be of great 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help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38404" y="6427113"/>
            <a:ext cx="8758144" cy="43088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+mn-lt"/>
              </a:rPr>
              <a:t>D</a:t>
            </a:r>
            <a:r>
              <a:rPr lang="en-US" sz="1100" dirty="0">
                <a:latin typeface="+mn-lt"/>
              </a:rPr>
              <a:t>. E. </a:t>
            </a:r>
            <a:r>
              <a:rPr lang="en-US" sz="1100" dirty="0" smtClean="0">
                <a:latin typeface="+mn-lt"/>
              </a:rPr>
              <a:t>Warburton</a:t>
            </a:r>
            <a:r>
              <a:rPr lang="fr-FR" sz="1100" dirty="0">
                <a:latin typeface="+mn-lt"/>
              </a:rPr>
              <a:t>, et al.</a:t>
            </a:r>
            <a:r>
              <a:rPr lang="en-US" sz="1100" dirty="0" smtClean="0">
                <a:latin typeface="+mn-lt"/>
              </a:rPr>
              <a:t>, “</a:t>
            </a:r>
            <a:r>
              <a:rPr lang="en-US" sz="1100" b="1" dirty="0" smtClean="0">
                <a:latin typeface="+mn-lt"/>
              </a:rPr>
              <a:t>Health </a:t>
            </a:r>
            <a:r>
              <a:rPr lang="en-US" sz="1100" b="1" dirty="0">
                <a:latin typeface="+mn-lt"/>
              </a:rPr>
              <a:t>benefits of physical activity: the </a:t>
            </a:r>
            <a:r>
              <a:rPr lang="en-US" sz="1100" b="1" dirty="0" smtClean="0">
                <a:latin typeface="+mn-lt"/>
              </a:rPr>
              <a:t>evidence</a:t>
            </a:r>
            <a:r>
              <a:rPr lang="en-US" sz="1100" dirty="0" smtClean="0">
                <a:latin typeface="+mn-lt"/>
              </a:rPr>
              <a:t>”, </a:t>
            </a:r>
            <a:r>
              <a:rPr lang="en-US" sz="1100" dirty="0">
                <a:latin typeface="+mn-lt"/>
              </a:rPr>
              <a:t>Canadian medical association </a:t>
            </a:r>
            <a:r>
              <a:rPr lang="en-US" sz="1100" dirty="0" smtClean="0">
                <a:latin typeface="+mn-lt"/>
              </a:rPr>
              <a:t>journal, vol. 174, no. 6, pp. 801–809, </a:t>
            </a:r>
            <a:r>
              <a:rPr lang="en-US" sz="1100" dirty="0">
                <a:latin typeface="+mn-lt"/>
              </a:rPr>
              <a:t>2006</a:t>
            </a:r>
            <a:r>
              <a:rPr lang="en-US" sz="1100" dirty="0" smtClean="0">
                <a:latin typeface="+mn-lt"/>
              </a:rPr>
              <a:t>.</a:t>
            </a:r>
          </a:p>
          <a:p>
            <a:r>
              <a:rPr lang="en-US" sz="1100" dirty="0">
                <a:latin typeface="+mn-lt"/>
              </a:rPr>
              <a:t>D. Feil-Seifer and M. Mataric, “Defining socially assistive robotics”, in Rehabilitation Robotics, 2005. ICORR </a:t>
            </a:r>
            <a:r>
              <a:rPr lang="en-US" sz="1100" dirty="0" smtClean="0">
                <a:latin typeface="+mn-lt"/>
              </a:rPr>
              <a:t>2005, </a:t>
            </a:r>
            <a:r>
              <a:rPr lang="en-US" sz="1100" dirty="0">
                <a:latin typeface="+mn-lt"/>
              </a:rPr>
              <a:t>pp. 465–468, June 2005</a:t>
            </a:r>
            <a:r>
              <a:rPr lang="en-US" sz="1100" dirty="0" smtClean="0">
                <a:latin typeface="+mn-lt"/>
              </a:rPr>
              <a:t>.</a:t>
            </a:r>
            <a:endParaRPr lang="en-US" sz="11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 smtClean="0"/>
          </a:p>
          <a:p>
            <a:fld id="{C4A039A1-3F81-524E-A548-54286A69E61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Rounded Rectangle 18"/>
          <p:cNvSpPr/>
          <p:nvPr/>
        </p:nvSpPr>
        <p:spPr bwMode="auto">
          <a:xfrm>
            <a:off x="399886" y="5080415"/>
            <a:ext cx="2943154" cy="121982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Amplify beneficial effects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625906" y="5118820"/>
            <a:ext cx="2943154" cy="1190555"/>
          </a:xfrm>
          <a:prstGeom prst="roundRect">
            <a:avLst/>
          </a:prstGeom>
          <a:solidFill>
            <a:schemeClr val="bg1">
              <a:alpha val="89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Compensate impairments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4" name="Picture 23" descr="elderly_walking_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19101" r="13722" b="31927"/>
          <a:stretch/>
        </p:blipFill>
        <p:spPr>
          <a:xfrm>
            <a:off x="7567590" y="1585560"/>
            <a:ext cx="1495811" cy="1472312"/>
          </a:xfrm>
          <a:prstGeom prst="rect">
            <a:avLst/>
          </a:prstGeom>
        </p:spPr>
      </p:pic>
      <p:pic>
        <p:nvPicPr>
          <p:cNvPr id="26" name="Picture 25" descr="665749-maureen-keog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15" y="2342663"/>
            <a:ext cx="2094001" cy="1179084"/>
          </a:xfrm>
          <a:prstGeom prst="rect">
            <a:avLst/>
          </a:prstGeom>
        </p:spPr>
      </p:pic>
      <p:pic>
        <p:nvPicPr>
          <p:cNvPr id="28" name="Picture 27" descr="supermarket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95" y="4350720"/>
            <a:ext cx="1319552" cy="1980565"/>
          </a:xfrm>
          <a:prstGeom prst="rect">
            <a:avLst/>
          </a:prstGeom>
        </p:spPr>
      </p:pic>
      <p:pic>
        <p:nvPicPr>
          <p:cNvPr id="29" name="Picture 28" descr="314217-brendan-kelly-and-matild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30" y="3621025"/>
            <a:ext cx="1802533" cy="1351900"/>
          </a:xfrm>
          <a:prstGeom prst="rect">
            <a:avLst/>
          </a:prstGeom>
        </p:spPr>
      </p:pic>
      <p:pic>
        <p:nvPicPr>
          <p:cNvPr id="30" name="Picture 29" descr="dali-walker-elderly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3" t="12029" r="9330" b="3812"/>
          <a:stretch/>
        </p:blipFill>
        <p:spPr>
          <a:xfrm>
            <a:off x="424260" y="3044950"/>
            <a:ext cx="1229444" cy="178476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17" idx="2"/>
            <a:endCxn id="19" idx="0"/>
          </p:cNvCxnSpPr>
          <p:nvPr/>
        </p:nvCxnSpPr>
        <p:spPr>
          <a:xfrm flipH="1">
            <a:off x="1871463" y="4465935"/>
            <a:ext cx="1613010" cy="614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2"/>
            <a:endCxn id="20" idx="0"/>
          </p:cNvCxnSpPr>
          <p:nvPr/>
        </p:nvCxnSpPr>
        <p:spPr>
          <a:xfrm>
            <a:off x="3484473" y="4465935"/>
            <a:ext cx="1613010" cy="6528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62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Autonomous assistive robots need to:</a:t>
            </a:r>
          </a:p>
          <a:p>
            <a:r>
              <a:rPr lang="en-US" dirty="0" smtClean="0"/>
              <a:t>Satisfy user’s need</a:t>
            </a:r>
          </a:p>
          <a:p>
            <a:r>
              <a:rPr lang="en-US" dirty="0" smtClean="0"/>
              <a:t>Understand what is happening around them</a:t>
            </a:r>
            <a:r>
              <a:rPr lang="en-US" dirty="0"/>
              <a:t> </a:t>
            </a:r>
            <a:r>
              <a:rPr lang="en-US" dirty="0" smtClean="0"/>
              <a:t>and behave accordingly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 smtClean="0"/>
          </a:p>
          <a:p>
            <a:fld id="{C4A039A1-3F81-524E-A548-54286A69E61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6" name="Picture 25" descr="dsc_099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75" y="3582620"/>
            <a:ext cx="3633098" cy="24130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93703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+mn-lt"/>
              </a:rPr>
              <a:t>C</a:t>
            </a:r>
            <a:r>
              <a:rPr lang="en-US" sz="1100" dirty="0">
                <a:latin typeface="+mn-lt"/>
              </a:rPr>
              <a:t>. Bartneck and J. Forlizzi, “</a:t>
            </a:r>
            <a:r>
              <a:rPr lang="en-US" sz="1100" b="1" dirty="0">
                <a:latin typeface="+mn-lt"/>
              </a:rPr>
              <a:t>A design-centred framework for social human-robot </a:t>
            </a:r>
            <a:r>
              <a:rPr lang="en-US" sz="1100" b="1" dirty="0" smtClean="0">
                <a:latin typeface="+mn-lt"/>
              </a:rPr>
              <a:t>interaction</a:t>
            </a:r>
            <a:r>
              <a:rPr lang="en-US" sz="1100" dirty="0" smtClean="0">
                <a:latin typeface="+mn-lt"/>
              </a:rPr>
              <a:t>”, </a:t>
            </a:r>
            <a:r>
              <a:rPr lang="en-US" sz="1100" dirty="0">
                <a:latin typeface="+mn-lt"/>
              </a:rPr>
              <a:t>in Robot and Human Interactive Communication, 2004. ROMAN 2004. 13th IEEE International Workshop on, pp. 591 – 594, September 2004</a:t>
            </a:r>
            <a:r>
              <a:rPr lang="en-US" sz="1100" dirty="0" smtClean="0">
                <a:latin typeface="+mn-lt"/>
              </a:rPr>
              <a:t>.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769906" y="4273910"/>
            <a:ext cx="4109336" cy="1382580"/>
          </a:xfrm>
          <a:prstGeom prst="roundRect">
            <a:avLst/>
          </a:prstGeom>
          <a:solidFill>
            <a:schemeClr val="bg1">
              <a:alpha val="89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r>
              <a:rPr lang="en-US" sz="3200" b="0" i="0" dirty="0" smtClean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We need to talk about </a:t>
            </a:r>
            <a:r>
              <a:rPr lang="en-US" sz="3200" b="0" i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social rules</a:t>
            </a:r>
            <a:r>
              <a:rPr lang="en-US" sz="3200" b="0" i="0" dirty="0" smtClean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249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Social rules:</a:t>
            </a:r>
          </a:p>
          <a:p>
            <a:r>
              <a:rPr lang="en-US" dirty="0" smtClean="0"/>
              <a:t>Non-written rules managing cohabitation of people.</a:t>
            </a:r>
          </a:p>
          <a:p>
            <a:r>
              <a:rPr lang="en-US" dirty="0" smtClean="0"/>
              <a:t>Strictly personal and cultural dependent.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 smtClean="0"/>
          </a:p>
          <a:p>
            <a:fld id="{C4A039A1-3F81-524E-A548-54286A69E61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3" name="Picture 22" descr="350px-personal_spaces_in_proxemics-sv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70" y="3802846"/>
            <a:ext cx="3033995" cy="2314504"/>
          </a:xfrm>
          <a:prstGeom prst="rect">
            <a:avLst/>
          </a:prstGeom>
        </p:spPr>
      </p:pic>
      <p:pic>
        <p:nvPicPr>
          <p:cNvPr id="24" name="Picture 23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20" y="3917275"/>
            <a:ext cx="1190556" cy="187562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117350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+mn-lt"/>
              </a:rPr>
              <a:t>E</a:t>
            </a:r>
            <a:r>
              <a:rPr lang="en-US" sz="1100" dirty="0">
                <a:latin typeface="+mn-lt"/>
              </a:rPr>
              <a:t>. T. Hall, “</a:t>
            </a:r>
            <a:r>
              <a:rPr lang="en-US" sz="1100" b="1" dirty="0">
                <a:latin typeface="+mn-lt"/>
              </a:rPr>
              <a:t>Proxemics – the study of man’s spatial </a:t>
            </a:r>
            <a:r>
              <a:rPr lang="en-US" sz="1100" b="1" dirty="0" smtClean="0">
                <a:latin typeface="+mn-lt"/>
              </a:rPr>
              <a:t>relations</a:t>
            </a:r>
            <a:r>
              <a:rPr lang="en-US" sz="1100" dirty="0" smtClean="0">
                <a:latin typeface="+mn-lt"/>
              </a:rPr>
              <a:t>”, </a:t>
            </a:r>
            <a:r>
              <a:rPr lang="en-US" sz="1100" dirty="0">
                <a:latin typeface="+mn-lt"/>
              </a:rPr>
              <a:t>in Man’s image in medicine and anthropology, International Universities Press, 1962.</a:t>
            </a:r>
          </a:p>
        </p:txBody>
      </p:sp>
      <p:sp>
        <p:nvSpPr>
          <p:cNvPr id="2" name="Rectangle 1"/>
          <p:cNvSpPr/>
          <p:nvPr/>
        </p:nvSpPr>
        <p:spPr>
          <a:xfrm>
            <a:off x="6799490" y="5607881"/>
            <a:ext cx="10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Proxemics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 descr="screen-shot-2013-04-07-at-8-56-05-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51" y="4182874"/>
            <a:ext cx="1802700" cy="1344426"/>
          </a:xfrm>
          <a:prstGeom prst="rect">
            <a:avLst/>
          </a:prstGeom>
        </p:spPr>
      </p:pic>
      <p:pic>
        <p:nvPicPr>
          <p:cNvPr id="16" name="Picture 15" descr="personal-spa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0" y="4116328"/>
            <a:ext cx="1970025" cy="147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16 April 2015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 smtClean="0"/>
          </a:p>
          <a:p>
            <a:fld id="{C4A039A1-3F81-524E-A548-54286A69E61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57200" y="1585560"/>
            <a:ext cx="8229600" cy="4723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Design a “</a:t>
            </a:r>
            <a:r>
              <a:rPr lang="en-US" dirty="0" smtClean="0">
                <a:solidFill>
                  <a:srgbClr val="FF0000"/>
                </a:solidFill>
              </a:rPr>
              <a:t>cognitive engine</a:t>
            </a:r>
            <a:r>
              <a:rPr lang="en-US" dirty="0" smtClean="0"/>
              <a:t>” for assistive robots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Safely drive assistive robots in indoor crowded environments</a:t>
            </a:r>
          </a:p>
          <a:p>
            <a:r>
              <a:rPr lang="en-US" dirty="0" smtClean="0"/>
              <a:t>Obey social rules</a:t>
            </a:r>
          </a:p>
          <a:p>
            <a:r>
              <a:rPr lang="en-US" dirty="0" smtClean="0"/>
              <a:t>Consider user’s goals and preferences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16" name="Down Arrow 15"/>
          <p:cNvSpPr/>
          <p:nvPr/>
        </p:nvSpPr>
        <p:spPr bwMode="auto">
          <a:xfrm>
            <a:off x="4303166" y="2824052"/>
            <a:ext cx="537670" cy="1142618"/>
          </a:xfrm>
          <a:prstGeom prst="down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285750" indent="-285750" algn="ctr">
              <a:spcBef>
                <a:spcPct val="20000"/>
              </a:spcBef>
            </a:pPr>
            <a:endParaRPr lang="en-US" sz="2400" b="0" i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erlin Sans FB" pitchFamily="34" charset="0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42845" y="1009485"/>
            <a:ext cx="2858311" cy="1311144"/>
            <a:chOff x="2827381" y="1009485"/>
            <a:chExt cx="2858311" cy="1311144"/>
          </a:xfrm>
        </p:grpSpPr>
        <p:pic>
          <p:nvPicPr>
            <p:cNvPr id="8" name="Picture 7" descr="Goals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80" b="8988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1290" r="31750" b="22766"/>
            <a:stretch/>
          </p:blipFill>
          <p:spPr>
            <a:xfrm>
              <a:off x="2827381" y="1009485"/>
              <a:ext cx="2389388" cy="1311144"/>
            </a:xfrm>
            <a:prstGeom prst="rect">
              <a:avLst/>
            </a:prstGeom>
          </p:spPr>
        </p:pic>
        <p:pic>
          <p:nvPicPr>
            <p:cNvPr id="10" name="Picture 9" descr="Goals.jp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78" t="24684" r="3890" b="22766"/>
            <a:stretch/>
          </p:blipFill>
          <p:spPr>
            <a:xfrm>
              <a:off x="5176955" y="1089025"/>
              <a:ext cx="508737" cy="123160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3146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miter lim="800000"/>
          <a:headEnd/>
          <a:tailEnd/>
        </a:ln>
        <a:effectLst/>
      </a:spPr>
      <a:bodyPr/>
      <a:lstStyle>
        <a:defPPr marL="285750" indent="-285750">
          <a:spcBef>
            <a:spcPct val="20000"/>
          </a:spcBef>
          <a:defRPr sz="2400" b="0" i="0" dirty="0" smtClean="0">
            <a:solidFill>
              <a:schemeClr val="tx1"/>
            </a:solidFill>
            <a:effectLst>
              <a:outerShdw blurRad="38100" dist="38100" dir="2700000" algn="tl">
                <a:srgbClr val="C0C0C0"/>
              </a:outerShdw>
            </a:effectLst>
            <a:latin typeface="Berlin Sans FB" pitchFamily="34" charset="0"/>
            <a:ea typeface="+mn-ea"/>
            <a:cs typeface="+mn-cs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defRPr sz="2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50768</TotalTime>
  <Words>606</Words>
  <Application>Microsoft Macintosh PowerPoint</Application>
  <PresentationFormat>On-screen Show (4:3)</PresentationFormat>
  <Paragraphs>142</Paragraphs>
  <Slides>13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Socially aware motion planning of assistive robots in crowded environments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Outline</vt:lpstr>
      <vt:lpstr>Long term planner</vt:lpstr>
      <vt:lpstr>Long term planner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Alessio Colombo</cp:lastModifiedBy>
  <cp:revision>1685</cp:revision>
  <dcterms:created xsi:type="dcterms:W3CDTF">1601-01-01T00:00:00Z</dcterms:created>
  <dcterms:modified xsi:type="dcterms:W3CDTF">2015-06-10T14:07:44Z</dcterms:modified>
</cp:coreProperties>
</file>